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58DE-9C79-4144-88F3-37C0A2D691C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6519-469D-49B0-B3F6-54FE4E111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58DE-9C79-4144-88F3-37C0A2D691C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6519-469D-49B0-B3F6-54FE4E111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58DE-9C79-4144-88F3-37C0A2D691C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6519-469D-49B0-B3F6-54FE4E111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58DE-9C79-4144-88F3-37C0A2D691C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6519-469D-49B0-B3F6-54FE4E111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58DE-9C79-4144-88F3-37C0A2D691C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6519-469D-49B0-B3F6-54FE4E111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58DE-9C79-4144-88F3-37C0A2D691C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6519-469D-49B0-B3F6-54FE4E111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58DE-9C79-4144-88F3-37C0A2D691C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6519-469D-49B0-B3F6-54FE4E111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58DE-9C79-4144-88F3-37C0A2D691C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6519-469D-49B0-B3F6-54FE4E111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58DE-9C79-4144-88F3-37C0A2D691C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6519-469D-49B0-B3F6-54FE4E111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58DE-9C79-4144-88F3-37C0A2D691C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6519-469D-49B0-B3F6-54FE4E111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58DE-9C79-4144-88F3-37C0A2D691C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6519-469D-49B0-B3F6-54FE4E111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758DE-9C79-4144-88F3-37C0A2D691C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C6519-469D-49B0-B3F6-54FE4E111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Later Roman Republic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2" name="Picture 4" descr="http://www.classicartrepro.com/data/large/Vanderlyn_John/Vanderlyn_Caius_Marius_Ruins_of_Carthage_18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676400"/>
            <a:ext cx="3028950" cy="4086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 to slave-based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Decline of small farmers</a:t>
            </a:r>
          </a:p>
          <a:p>
            <a:r>
              <a:rPr lang="en-US" dirty="0" smtClean="0"/>
              <a:t>Slaves run huge plantations</a:t>
            </a:r>
          </a:p>
          <a:p>
            <a:r>
              <a:rPr lang="en-US" dirty="0" smtClean="0"/>
              <a:t>Landless Romans can’t join military</a:t>
            </a:r>
          </a:p>
          <a:p>
            <a:r>
              <a:rPr lang="en-US" dirty="0" smtClean="0"/>
              <a:t>Corruption everywhere</a:t>
            </a:r>
          </a:p>
          <a:p>
            <a:r>
              <a:rPr lang="en-US" dirty="0" smtClean="0"/>
              <a:t>Italian allies have same problems but can’t vote</a:t>
            </a:r>
          </a:p>
          <a:p>
            <a:r>
              <a:rPr lang="en-US" dirty="0" smtClean="0"/>
              <a:t>Huge numbers of idle, unemployed people flock to Rome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 in 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optimates</a:t>
            </a:r>
            <a:r>
              <a:rPr lang="en-US" dirty="0" smtClean="0"/>
              <a:t> = rich, connected, old families, don’t want change</a:t>
            </a:r>
          </a:p>
          <a:p>
            <a:r>
              <a:rPr lang="en-US" dirty="0" err="1" smtClean="0"/>
              <a:t>populares</a:t>
            </a:r>
            <a:r>
              <a:rPr lang="en-US" dirty="0" smtClean="0"/>
              <a:t> = manipulate common people to gain power, promise to help them</a:t>
            </a:r>
          </a:p>
          <a:p>
            <a:endParaRPr lang="en-US" dirty="0"/>
          </a:p>
          <a:p>
            <a:r>
              <a:rPr lang="en-US" dirty="0" smtClean="0"/>
              <a:t>Some people really care about the cause, most just want power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Gracchi Brothers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Patrician family but </a:t>
            </a:r>
            <a:r>
              <a:rPr lang="en-US" i="1" dirty="0" err="1" smtClean="0"/>
              <a:t>populares</a:t>
            </a:r>
            <a:r>
              <a:rPr lang="en-US" dirty="0" smtClean="0"/>
              <a:t> politicians</a:t>
            </a:r>
          </a:p>
          <a:p>
            <a:r>
              <a:rPr lang="en-US" dirty="0" smtClean="0"/>
              <a:t>Tiberius </a:t>
            </a:r>
            <a:r>
              <a:rPr lang="en-US" dirty="0" smtClean="0">
                <a:sym typeface="Wingdings" pitchFamily="2" charset="2"/>
              </a:rPr>
              <a:t> Tribune 133 BC</a:t>
            </a:r>
          </a:p>
          <a:p>
            <a:r>
              <a:rPr lang="en-US" dirty="0" err="1" smtClean="0">
                <a:sym typeface="Wingdings" pitchFamily="2" charset="2"/>
              </a:rPr>
              <a:t>Lex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Sempronia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Agraria</a:t>
            </a:r>
            <a:r>
              <a:rPr lang="en-US" dirty="0" smtClean="0">
                <a:sym typeface="Wingdings" pitchFamily="2" charset="2"/>
              </a:rPr>
              <a:t> :  limit amount of land each person could have;  redistribute to poor</a:t>
            </a:r>
          </a:p>
          <a:p>
            <a:r>
              <a:rPr lang="en-US" dirty="0" smtClean="0">
                <a:sym typeface="Wingdings" pitchFamily="2" charset="2"/>
              </a:rPr>
              <a:t>Didn’t ask Senate – went right to </a:t>
            </a:r>
            <a:r>
              <a:rPr lang="en-US" i="1" dirty="0" err="1" smtClean="0">
                <a:sym typeface="Wingdings" pitchFamily="2" charset="2"/>
              </a:rPr>
              <a:t>concilium</a:t>
            </a:r>
            <a:r>
              <a:rPr lang="en-US" i="1" dirty="0" smtClean="0">
                <a:sym typeface="Wingdings" pitchFamily="2" charset="2"/>
              </a:rPr>
              <a:t> </a:t>
            </a:r>
            <a:r>
              <a:rPr lang="en-US" i="1" dirty="0" err="1" smtClean="0">
                <a:sym typeface="Wingdings" pitchFamily="2" charset="2"/>
              </a:rPr>
              <a:t>plebis</a:t>
            </a:r>
            <a:endParaRPr lang="en-US" i="1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Other tribune vetoed, Tiberius shut down city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838200"/>
            <a:ext cx="6934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129 BC </a:t>
            </a:r>
            <a:r>
              <a:rPr lang="en-US" sz="2800" dirty="0" err="1" smtClean="0"/>
              <a:t>Attalus</a:t>
            </a:r>
            <a:r>
              <a:rPr lang="en-US" sz="2800" dirty="0" smtClean="0"/>
              <a:t> III of Pergamum gives all land to Rome (new province:  Asia Minor)- </a:t>
            </a:r>
          </a:p>
          <a:p>
            <a:r>
              <a:rPr lang="en-US" sz="2800" dirty="0" smtClean="0"/>
              <a:t>Tiberius want to use $ to fund law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5" name="Picture 4" descr="asia min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62200"/>
            <a:ext cx="5919815" cy="401618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 of Tiberius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Ran for reelection illegally</a:t>
            </a:r>
          </a:p>
          <a:p>
            <a:r>
              <a:rPr lang="en-US" dirty="0" smtClean="0"/>
              <a:t>Beaten to death by senators</a:t>
            </a:r>
          </a:p>
          <a:p>
            <a:r>
              <a:rPr lang="en-US" dirty="0" smtClean="0"/>
              <a:t>Thrown in the Tiber</a:t>
            </a:r>
            <a:endParaRPr lang="en-US" dirty="0"/>
          </a:p>
        </p:txBody>
      </p:sp>
      <p:pic>
        <p:nvPicPr>
          <p:cNvPr id="1026" name="Picture 2" descr="http://thegrumpyowl.files.wordpress.com/2008/12/gracch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1524000"/>
            <a:ext cx="4939408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Gaius Gracchus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80060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/>
              <a:t>Tribune 123, 122 BC</a:t>
            </a:r>
          </a:p>
          <a:p>
            <a:r>
              <a:rPr lang="en-US" sz="2200" dirty="0" err="1" smtClean="0"/>
              <a:t>Lex</a:t>
            </a:r>
            <a:r>
              <a:rPr lang="en-US" sz="2200" dirty="0" smtClean="0"/>
              <a:t> </a:t>
            </a:r>
            <a:r>
              <a:rPr lang="en-US" sz="2200" dirty="0" err="1" smtClean="0"/>
              <a:t>Acilia</a:t>
            </a:r>
            <a:r>
              <a:rPr lang="en-US" sz="2200" dirty="0"/>
              <a:t> </a:t>
            </a:r>
            <a:r>
              <a:rPr lang="en-US" sz="2200" dirty="0" smtClean="0"/>
              <a:t>– </a:t>
            </a:r>
            <a:r>
              <a:rPr lang="en-US" sz="2200" i="1" dirty="0" err="1" smtClean="0"/>
              <a:t>iudices</a:t>
            </a:r>
            <a:r>
              <a:rPr lang="en-US" sz="2200" dirty="0" smtClean="0"/>
              <a:t> to be chosen from equestrians (</a:t>
            </a:r>
            <a:r>
              <a:rPr lang="en-US" sz="2200" i="1" dirty="0" err="1" smtClean="0"/>
              <a:t>equites</a:t>
            </a:r>
            <a:r>
              <a:rPr lang="en-US" sz="2200" dirty="0" smtClean="0"/>
              <a:t>) not senators</a:t>
            </a:r>
          </a:p>
          <a:p>
            <a:r>
              <a:rPr lang="en-US" sz="2200" dirty="0" smtClean="0"/>
              <a:t>Gave equestrians tax-collecting contracts in Asia Minor</a:t>
            </a:r>
          </a:p>
          <a:p>
            <a:r>
              <a:rPr lang="en-US" sz="2200" dirty="0" smtClean="0"/>
              <a:t>Subsidized grain</a:t>
            </a:r>
          </a:p>
          <a:p>
            <a:r>
              <a:rPr lang="en-US" sz="2200" dirty="0" smtClean="0"/>
              <a:t>Anti-corruption measures</a:t>
            </a:r>
          </a:p>
          <a:p>
            <a:r>
              <a:rPr lang="en-US" sz="2200" dirty="0" smtClean="0"/>
              <a:t>Public works benefit equestrian businessmen</a:t>
            </a:r>
          </a:p>
          <a:p>
            <a:r>
              <a:rPr lang="en-US" sz="2200" dirty="0" smtClean="0"/>
              <a:t>Wanted to give citizenship to Italians</a:t>
            </a:r>
            <a:endParaRPr lang="en-US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 of Gaius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Led a protest in streets</a:t>
            </a:r>
          </a:p>
          <a:p>
            <a:r>
              <a:rPr lang="en-US" dirty="0" smtClean="0"/>
              <a:t>Turned into armed mob</a:t>
            </a:r>
          </a:p>
          <a:p>
            <a:r>
              <a:rPr lang="en-US" dirty="0" smtClean="0"/>
              <a:t>Consul </a:t>
            </a:r>
            <a:r>
              <a:rPr lang="en-US" dirty="0" err="1" smtClean="0"/>
              <a:t>Opimius</a:t>
            </a:r>
            <a:r>
              <a:rPr lang="en-US" dirty="0" smtClean="0"/>
              <a:t> gets </a:t>
            </a:r>
            <a:r>
              <a:rPr lang="en-US" i="1" dirty="0" smtClean="0"/>
              <a:t>SEC (</a:t>
            </a:r>
            <a:r>
              <a:rPr lang="en-US" i="1" dirty="0" err="1" smtClean="0"/>
              <a:t>Senatus</a:t>
            </a:r>
            <a:r>
              <a:rPr lang="en-US" i="1" dirty="0" smtClean="0"/>
              <a:t> </a:t>
            </a:r>
            <a:r>
              <a:rPr lang="en-US" i="1" dirty="0" err="1" smtClean="0"/>
              <a:t>Consultum</a:t>
            </a:r>
            <a:r>
              <a:rPr lang="en-US" i="1" dirty="0" smtClean="0"/>
              <a:t> </a:t>
            </a:r>
            <a:r>
              <a:rPr lang="en-US" i="1" dirty="0" err="1" smtClean="0"/>
              <a:t>Ultimum</a:t>
            </a:r>
            <a:r>
              <a:rPr lang="en-US" dirty="0" smtClean="0"/>
              <a:t>) against Gaius and attacks him w/ militia</a:t>
            </a:r>
          </a:p>
          <a:p>
            <a:r>
              <a:rPr lang="en-US" dirty="0" smtClean="0"/>
              <a:t>Orders his own slave to kill him</a:t>
            </a:r>
          </a:p>
          <a:p>
            <a:r>
              <a:rPr lang="en-US" dirty="0" smtClean="0"/>
              <a:t>3000 supporters killed</a:t>
            </a:r>
            <a:endParaRPr lang="en-US" dirty="0"/>
          </a:p>
        </p:txBody>
      </p:sp>
      <p:pic>
        <p:nvPicPr>
          <p:cNvPr id="19458" name="Picture 2" descr="http://www.the-romans.co.uk/p7hg_img_3/fullsize/republic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057400"/>
            <a:ext cx="4286250" cy="2790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Gaius Marius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157-86 BC</a:t>
            </a:r>
          </a:p>
          <a:p>
            <a:r>
              <a:rPr lang="en-US" dirty="0" smtClean="0"/>
              <a:t>Reorganized army to include landless citizens</a:t>
            </a:r>
          </a:p>
          <a:p>
            <a:r>
              <a:rPr lang="en-US" dirty="0" smtClean="0"/>
              <a:t>One of the </a:t>
            </a:r>
            <a:r>
              <a:rPr lang="en-US" i="1" dirty="0" err="1" smtClean="0"/>
              <a:t>populares</a:t>
            </a:r>
            <a:endParaRPr lang="en-US" dirty="0" smtClean="0"/>
          </a:p>
          <a:p>
            <a:r>
              <a:rPr lang="en-US" dirty="0" smtClean="0"/>
              <a:t>Consul 7 times</a:t>
            </a:r>
          </a:p>
          <a:p>
            <a:endParaRPr lang="en-US" dirty="0" smtClean="0"/>
          </a:p>
        </p:txBody>
      </p:sp>
      <p:pic>
        <p:nvPicPr>
          <p:cNvPr id="1026" name="Picture 2" descr="http://z.about.com/d/ancienthistory/1/0/s/V/2/Marius_Glyptothek_Munich_3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219200"/>
            <a:ext cx="3533775" cy="5448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1540</TotalTime>
  <Words>266</Words>
  <Application>Microsoft Office PowerPoint</Application>
  <PresentationFormat>On-screen Show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Later Roman Republic</vt:lpstr>
      <vt:lpstr>Shift to slave-based economy</vt:lpstr>
      <vt:lpstr>Divide in politics</vt:lpstr>
      <vt:lpstr>Gracchi Brothers</vt:lpstr>
      <vt:lpstr>Slide 5</vt:lpstr>
      <vt:lpstr>Death of Tiberius</vt:lpstr>
      <vt:lpstr>Gaius Gracchus</vt:lpstr>
      <vt:lpstr>Death of Gaius</vt:lpstr>
      <vt:lpstr>Gaius Marius</vt:lpstr>
      <vt:lpstr>Slide 10</vt:lpstr>
    </vt:vector>
  </TitlesOfParts>
  <Company>Ridgefield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Later Roman Republic</dc:title>
  <dc:creator>cyoung</dc:creator>
  <cp:lastModifiedBy>cyoung</cp:lastModifiedBy>
  <cp:revision>2</cp:revision>
  <dcterms:created xsi:type="dcterms:W3CDTF">2009-04-23T12:44:11Z</dcterms:created>
  <dcterms:modified xsi:type="dcterms:W3CDTF">2009-05-08T14:00:47Z</dcterms:modified>
</cp:coreProperties>
</file>